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Anton"/>
      <p:regular r:id="rId50"/>
    </p:embeddedFont>
    <p:embeddedFont>
      <p:font typeface="Righteous"/>
      <p:regular r:id="rId51"/>
    </p:embeddedFont>
    <p:embeddedFont>
      <p:font typeface="Source Sans Pro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ighteous-regular.fntdata"/><Relationship Id="rId50" Type="http://schemas.openxmlformats.org/officeDocument/2006/relationships/font" Target="fonts/Anton-regular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57" Type="http://schemas.openxmlformats.org/officeDocument/2006/relationships/font" Target="fonts/Comfortaa-bold.fntdata"/><Relationship Id="rId12" Type="http://schemas.openxmlformats.org/officeDocument/2006/relationships/slide" Target="slides/slide8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e05b234d_0_6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e05b234d_0_6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e05b234d_0_6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e05b234d_0_6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e05b234d_0_6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e05b234d_0_6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e05b234d_0_7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e05b234d_0_7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e05b234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e05b234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e05b234d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e05b234d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e05b234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e05b234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e05b234d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e05b234d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05b234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05b234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e05b234d_0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e05b234d_0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e05b234d_0_5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e05b234d_0_5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e05b234d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e05b234d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e05b234d_0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e05b234d_0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e05b234d_0_2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e05b234d_0_2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e05b234d_0_2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e05b234d_0_2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e05b234d_0_3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e05b234d_0_3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e05b234d_0_3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e05b234d_0_3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e05b234d_0_4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e05b234d_0_4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e05b234d_0_4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e05b234d_0_4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e05b234d_0_2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e05b234d_0_2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e05b234d_0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e05b234d_0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05b234d_0_5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e05b234d_0_5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e05b234d_0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e05b234d_0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e05b234d_0_3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4e05b234d_0_3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e05b234d_0_3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e05b234d_0_3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e05b234d_0_3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e05b234d_0_3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e05b234d_0_4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e05b234d_0_4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e05b234d_0_4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e05b234d_0_4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e05b234d_0_5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e05b234d_0_5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e05b234d_0_5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e05b234d_0_5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e05b234d_0_5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e05b234d_0_5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e05b234d_0_8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e05b234d_0_8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e05b234d_0_5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e05b234d_0_5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e05b234d_0_8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e05b234d_0_8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e05b234d_0_8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e05b234d_0_8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e05b234d_0_9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e05b234d_0_9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e05b234d_0_9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e05b234d_0_9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e05b234d_0_9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e05b234d_0_9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e05b234d_0_9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e05b234d_0_9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e05b234d_0_6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e05b234d_0_6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e05b234d_0_6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e05b234d_0_6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05b234d_0_6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e05b234d_0_6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e05b234d_0_6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e05b234d_0_6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e05b234d_0_6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e05b234d_0_6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AUTOLAYOUT_3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335100" y="1714563"/>
            <a:ext cx="8473800" cy="127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AUTOLAYOUT_4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15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63" name="Google Shape;63;p15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AUTOLAYOUT_6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AUTOLAYOUT_8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11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529200" y="2540500"/>
            <a:ext cx="2616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20075" y="2540500"/>
            <a:ext cx="2616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AUTOLAYOUT_12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62828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529200" y="2540500"/>
            <a:ext cx="2616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6220075" y="2540500"/>
            <a:ext cx="2616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7">
  <p:cSld name="AUTOLAYOUT_13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8">
  <p:cSld name="AUTOLAYOUT_14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9">
  <p:cSld name="AUTOLAYOUT_15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1">
  <p:cSld name="AUTOLAYOUT_17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3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0">
  <p:cSld name="AUTOLAYOUT_18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4"/>
          <p:cNvSpPr/>
          <p:nvPr/>
        </p:nvSpPr>
        <p:spPr>
          <a:xfrm>
            <a:off x="4308425" y="308000"/>
            <a:ext cx="4527600" cy="451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2">
  <p:cSld name="AUTOLAYOUT_19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3">
  <p:cSld name="AUTOLAYOUT_20">
    <p:bg>
      <p:bgPr>
        <a:solidFill>
          <a:srgbClr val="37474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6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6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6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4">
  <p:cSld name="AUTOLAYOUT_2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7"/>
          <p:cNvCxnSpPr/>
          <p:nvPr/>
        </p:nvCxnSpPr>
        <p:spPr>
          <a:xfrm>
            <a:off x="831620" y="615325"/>
            <a:ext cx="5948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7"/>
          <p:cNvSpPr txBox="1"/>
          <p:nvPr>
            <p:ph type="title"/>
          </p:nvPr>
        </p:nvSpPr>
        <p:spPr>
          <a:xfrm>
            <a:off x="832600" y="844000"/>
            <a:ext cx="5810400" cy="155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832600" y="2623081"/>
            <a:ext cx="5810400" cy="173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5">
  <p:cSld name="AUTOLAYOUT_22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7">
  <p:cSld name="AUTOLAYOUT_24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>
            <p:ph hasCustomPrompt="1"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6">
  <p:cSld name="AUTOLAYOUT_25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4" name="Google Shape;144;p30"/>
          <p:cNvSpPr txBox="1"/>
          <p:nvPr>
            <p:ph hasCustomPrompt="1"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8">
  <p:cSld name="AUTOLAYOUT_26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 txBox="1"/>
          <p:nvPr>
            <p:ph hasCustomPrompt="1"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9">
  <p:cSld name="AUTOLAYOUT_27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2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 txBox="1"/>
          <p:nvPr>
            <p:ph hasCustomPrompt="1"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0">
  <p:cSld name="AUTOLAYOUT_28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3"/>
          <p:cNvSpPr txBox="1"/>
          <p:nvPr>
            <p:ph hasCustomPrompt="1"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1">
  <p:cSld name="AUTOLAYOUT_29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4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4"/>
          <p:cNvSpPr txBox="1"/>
          <p:nvPr>
            <p:ph hasCustomPrompt="1"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3">
  <p:cSld name="AUTOLAYOUT_31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809660" y="6073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"/>
          <p:cNvSpPr txBox="1"/>
          <p:nvPr>
            <p:ph hasCustomPrompt="1"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5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2">
  <p:cSld name="AUTOLAYOUT_32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6"/>
          <p:cNvSpPr txBox="1"/>
          <p:nvPr>
            <p:ph hasCustomPrompt="1"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4">
  <p:cSld name="AUTOLAYOUT_33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7"/>
          <p:cNvSpPr txBox="1"/>
          <p:nvPr>
            <p:ph hasCustomPrompt="1"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5">
  <p:cSld name="AUTOLAYOUT_34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8"/>
          <p:cNvSpPr txBox="1"/>
          <p:nvPr>
            <p:ph hasCustomPrompt="1"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6">
  <p:cSld name="AUTOLAYOUT_37"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9"/>
          <p:cNvSpPr txBox="1"/>
          <p:nvPr>
            <p:ph hasCustomPrompt="1"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9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7">
  <p:cSld name="AUTOLAYOUT_38"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0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0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0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0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>
            <p:ph hasCustomPrompt="1"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8">
  <p:cSld name="AUTOLAYOUT_39"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1"/>
          <p:cNvSpPr/>
          <p:nvPr/>
        </p:nvSpPr>
        <p:spPr>
          <a:xfrm>
            <a:off x="809660" y="6073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1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9">
  <p:cSld name="AUTOLAYOUT_40">
    <p:bg>
      <p:bgPr>
        <a:solidFill>
          <a:srgbClr val="37474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2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2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42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42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42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0">
  <p:cSld name="AUTOLAYOUT_4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3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1">
  <p:cSld name="AUTOLAYOUT_44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4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us-spiske-109588.jpg" id="241" name="Google Shape;241;p45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/>
          <p:nvPr/>
        </p:nvSpPr>
        <p:spPr>
          <a:xfrm>
            <a:off x="0" y="1286025"/>
            <a:ext cx="9144000" cy="25716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5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Ramon Lummertz</a:t>
            </a:r>
            <a:endParaRPr/>
          </a:p>
        </p:txBody>
      </p:sp>
      <p:sp>
        <p:nvSpPr>
          <p:cNvPr id="244" name="Google Shape;244;p45"/>
          <p:cNvSpPr txBox="1"/>
          <p:nvPr>
            <p:ph type="ctrTitle"/>
          </p:nvPr>
        </p:nvSpPr>
        <p:spPr>
          <a:xfrm>
            <a:off x="335100" y="1714563"/>
            <a:ext cx="8473800" cy="12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e Programação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308" name="Google Shape;308;p54"/>
          <p:cNvPicPr preferRelativeResize="0"/>
          <p:nvPr/>
        </p:nvPicPr>
        <p:blipFill rotWithShape="1">
          <a:blip r:embed="rId3">
            <a:alphaModFix/>
          </a:blip>
          <a:srcRect b="0" l="28837" r="28841" t="0"/>
          <a:stretch/>
        </p:blipFill>
        <p:spPr>
          <a:xfrm>
            <a:off x="5442850" y="308100"/>
            <a:ext cx="3402000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6.52.52.png" id="311" name="Google Shape;3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50" y="946475"/>
            <a:ext cx="287655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Blocos De Cor, Abstrato, Colorido - Imagem ..."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18750" r="18749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Relacionais</a:t>
            </a:r>
            <a:endParaRPr/>
          </a:p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Estes operadores são somente usados quando se deseja efetuar comparações.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Comparações só podem ser feitas entre objetos de mesma natureza, isto é, variáveis do mesmo tipo de dado.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O resultado de uma comparação é sempre um valor </a:t>
            </a:r>
            <a:r>
              <a:rPr b="1" lang="pt-BR"/>
              <a:t>lógico</a:t>
            </a:r>
            <a:r>
              <a:rPr lang="pt-BR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Blocos De Cor, Abstrato, Colorido - Imagem ..." id="323" name="Google Shape;323;p56"/>
          <p:cNvPicPr preferRelativeResize="0"/>
          <p:nvPr/>
        </p:nvPicPr>
        <p:blipFill rotWithShape="1">
          <a:blip r:embed="rId3">
            <a:alphaModFix/>
          </a:blip>
          <a:srcRect b="0" l="18750" r="18749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6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Relacionais</a:t>
            </a:r>
            <a:endParaRPr/>
          </a:p>
        </p:txBody>
      </p:sp>
      <p:pic>
        <p:nvPicPr>
          <p:cNvPr descr="Captura de Tela 2017-08-14 às 16.56.10.png" id="325" name="Google Shape;3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66950"/>
            <a:ext cx="4267201" cy="211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Blocos De Cor, Abstrato, Colorido - Imagem ..." id="330" name="Google Shape;330;p57"/>
          <p:cNvPicPr preferRelativeResize="0"/>
          <p:nvPr/>
        </p:nvPicPr>
        <p:blipFill rotWithShape="1">
          <a:blip r:embed="rId3">
            <a:alphaModFix/>
          </a:blip>
          <a:srcRect b="0" l="8334" r="8325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Relacionais</a:t>
            </a:r>
            <a:endParaRPr/>
          </a:p>
        </p:txBody>
      </p:sp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5 &gt; 1 = V</a:t>
            </a:r>
            <a:br>
              <a:rPr lang="pt-BR"/>
            </a:br>
            <a:r>
              <a:rPr lang="pt-BR"/>
              <a:t>5 &lt; 1 = F</a:t>
            </a:r>
            <a:br>
              <a:rPr lang="pt-BR"/>
            </a:br>
            <a:r>
              <a:rPr lang="pt-BR"/>
              <a:t>5 = 1 = F</a:t>
            </a:r>
            <a:br>
              <a:rPr lang="pt-BR"/>
            </a:br>
            <a:r>
              <a:rPr lang="pt-BR"/>
              <a:t>5 &lt;&gt; 1 =V</a:t>
            </a:r>
            <a:br>
              <a:rPr lang="pt-BR"/>
            </a:br>
            <a:r>
              <a:rPr lang="pt-BR"/>
              <a:t>5 </a:t>
            </a:r>
            <a:r>
              <a:rPr lang="pt-BR"/>
              <a:t>&gt;=</a:t>
            </a:r>
            <a:r>
              <a:rPr lang="pt-BR"/>
              <a:t> 5 =  V</a:t>
            </a:r>
            <a:br>
              <a:rPr lang="pt-BR"/>
            </a:br>
            <a:r>
              <a:rPr lang="pt-BR"/>
              <a:t>5 &lt;= 7 = V</a:t>
            </a:r>
            <a:br>
              <a:rPr lang="pt-BR"/>
            </a:br>
            <a:r>
              <a:rPr lang="pt-BR"/>
              <a:t>(</a:t>
            </a:r>
            <a:r>
              <a:rPr lang="pt-BR"/>
              <a:t>5 &gt;3</a:t>
            </a:r>
            <a:r>
              <a:rPr lang="pt-BR"/>
              <a:t>)</a:t>
            </a:r>
            <a:r>
              <a:rPr lang="pt-BR"/>
              <a:t> = V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ing.jpg" id="337" name="Google Shape;337;p58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8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Relembrando</a:t>
            </a:r>
            <a:endParaRPr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é uma sequência de instruções ordenadas de forma lógica para a resolução de uma determinada tarefa ou problema.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 File # csp7250396, License # 1424031 ]Licensed through http://www.canstockphoto.com in accordance with the End User License Agreement (http://www.canstockphoto.com/legal.php)(c) Can Stock Photo Inc. / tiero"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18874" r="18874" t="0"/>
          <a:stretch/>
        </p:blipFill>
        <p:spPr>
          <a:xfrm>
            <a:off x="0" y="0"/>
            <a:ext cx="4280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347" name="Google Shape;347;p59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Para escrevermos algoritmos é preciso uma</a:t>
            </a:r>
            <a:br>
              <a:rPr lang="pt-BR"/>
            </a:br>
            <a:r>
              <a:rPr lang="pt-BR"/>
              <a:t>linguagem clara e que não deixe margem a</a:t>
            </a:r>
            <a:br>
              <a:rPr lang="pt-BR"/>
            </a:br>
            <a:r>
              <a:rPr lang="pt-BR"/>
              <a:t>ambiguidades, para isto, devemos definir</a:t>
            </a:r>
            <a:br>
              <a:rPr lang="pt-BR"/>
            </a:br>
            <a:r>
              <a:rPr lang="pt-BR"/>
              <a:t>uma sintaxe e uma semântica, de forma a</a:t>
            </a:r>
            <a:br>
              <a:rPr lang="pt-BR"/>
            </a:br>
            <a:r>
              <a:rPr lang="pt-BR"/>
              <a:t>permitir uma única interpretação das</a:t>
            </a:r>
            <a:br>
              <a:rPr lang="pt-BR"/>
            </a:br>
            <a:r>
              <a:rPr lang="pt-BR"/>
              <a:t>instruções num algoritmo.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lenn-carstens-peters-190592.jpg" id="352" name="Google Shape;352;p60"/>
          <p:cNvPicPr preferRelativeResize="0"/>
          <p:nvPr/>
        </p:nvPicPr>
        <p:blipFill rotWithShape="1">
          <a:blip r:embed="rId3">
            <a:alphaModFix/>
          </a:blip>
          <a:srcRect b="7741" l="0" r="0" t="7741"/>
          <a:stretch/>
        </p:blipFill>
        <p:spPr>
          <a:xfrm>
            <a:off x="0" y="0"/>
            <a:ext cx="9143997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0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nton"/>
                <a:ea typeface="Anton"/>
                <a:cs typeface="Anton"/>
                <a:sym typeface="Anton"/>
              </a:rPr>
              <a:t>Tipos de Algoritmos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5" name="Google Shape;355;p60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narrativa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Fluxograma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Pseudocódigo</a:t>
            </a:r>
            <a:r>
              <a:rPr lang="pt-BR"/>
              <a:t>/ Portugol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pe-house-press-127593.jpg" id="360" name="Google Shape;360;p61"/>
          <p:cNvPicPr preferRelativeResize="0"/>
          <p:nvPr/>
        </p:nvPicPr>
        <p:blipFill rotWithShape="1">
          <a:blip r:embed="rId3">
            <a:alphaModFix/>
          </a:blip>
          <a:srcRect b="37918" l="0" r="0" t="37918"/>
          <a:stretch/>
        </p:blipFill>
        <p:spPr>
          <a:xfrm>
            <a:off x="0" y="0"/>
            <a:ext cx="9144003" cy="22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1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Descrição</a:t>
            </a:r>
            <a:endParaRPr sz="4800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rPr>
              <a:t>Narrativa</a:t>
            </a:r>
            <a:endParaRPr sz="4800">
              <a:solidFill>
                <a:schemeClr val="accen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3529200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1C4587"/>
                </a:solidFill>
                <a:latin typeface="Anton"/>
                <a:ea typeface="Anton"/>
                <a:cs typeface="Anton"/>
                <a:sym typeface="Anton"/>
              </a:rPr>
              <a:t>Vantagens</a:t>
            </a:r>
            <a:endParaRPr b="1" sz="3000">
              <a:solidFill>
                <a:srgbClr val="1C4587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Não é necessário aprender nenhum conceito novo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idx="2" type="body"/>
          </p:nvPr>
        </p:nvSpPr>
        <p:spPr>
          <a:xfrm>
            <a:off x="6220075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06666"/>
                </a:solidFill>
                <a:latin typeface="Anton"/>
                <a:ea typeface="Anton"/>
                <a:cs typeface="Anton"/>
                <a:sym typeface="Anton"/>
              </a:rPr>
              <a:t>Desvantagens</a:t>
            </a:r>
            <a:endParaRPr sz="3000">
              <a:solidFill>
                <a:srgbClr val="E06666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Abre espaço para várias interpretações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4.26.38.png" id="368" name="Google Shape;368;p62"/>
          <p:cNvPicPr preferRelativeResize="0"/>
          <p:nvPr/>
        </p:nvPicPr>
        <p:blipFill rotWithShape="1">
          <a:blip r:embed="rId3">
            <a:alphaModFix/>
          </a:blip>
          <a:srcRect b="-2781" l="-13646" r="-13063" t="-3375"/>
          <a:stretch/>
        </p:blipFill>
        <p:spPr>
          <a:xfrm>
            <a:off x="673800" y="539250"/>
            <a:ext cx="7796400" cy="40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trutura-Funcional.jpg" id="373" name="Google Shape;373;p63"/>
          <p:cNvPicPr preferRelativeResize="0"/>
          <p:nvPr/>
        </p:nvPicPr>
        <p:blipFill rotWithShape="1">
          <a:blip r:embed="rId3">
            <a:alphaModFix/>
          </a:blip>
          <a:srcRect b="33872" l="0" r="0" t="33876"/>
          <a:stretch/>
        </p:blipFill>
        <p:spPr>
          <a:xfrm>
            <a:off x="0" y="0"/>
            <a:ext cx="9144003" cy="22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3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Fluxograma</a:t>
            </a:r>
            <a:endParaRPr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75" name="Google Shape;375;p63"/>
          <p:cNvSpPr txBox="1"/>
          <p:nvPr>
            <p:ph idx="1" type="body"/>
          </p:nvPr>
        </p:nvSpPr>
        <p:spPr>
          <a:xfrm>
            <a:off x="3529200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C4587"/>
                </a:solidFill>
                <a:latin typeface="Anton"/>
                <a:ea typeface="Anton"/>
                <a:cs typeface="Anton"/>
                <a:sym typeface="Anton"/>
              </a:rPr>
              <a:t>Vantagens</a:t>
            </a:r>
            <a:endParaRPr b="1" sz="3000">
              <a:solidFill>
                <a:srgbClr val="1C4587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Comfortaa"/>
                <a:ea typeface="Comfortaa"/>
                <a:cs typeface="Comfortaa"/>
                <a:sym typeface="Comfortaa"/>
              </a:rPr>
              <a:t>Entendimento mais simples por meio de gráficos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3"/>
          <p:cNvSpPr txBox="1"/>
          <p:nvPr>
            <p:ph idx="2" type="body"/>
          </p:nvPr>
        </p:nvSpPr>
        <p:spPr>
          <a:xfrm>
            <a:off x="6220075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90000"/>
                </a:solidFill>
                <a:latin typeface="Anton"/>
                <a:ea typeface="Anton"/>
                <a:cs typeface="Anton"/>
                <a:sym typeface="Anton"/>
              </a:rPr>
              <a:t>Desvantagens</a:t>
            </a:r>
            <a:endParaRPr sz="3000">
              <a:solidFill>
                <a:srgbClr val="99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Comfortaa"/>
                <a:ea typeface="Comfortaa"/>
                <a:cs typeface="Comfortaa"/>
                <a:sym typeface="Comfortaa"/>
              </a:rPr>
              <a:t>Necessário aprender a simbologia 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Expressõ</a:t>
            </a:r>
            <a:r>
              <a:rPr lang="pt-BR"/>
              <a:t>es</a:t>
            </a:r>
            <a:endParaRPr/>
          </a:p>
        </p:txBody>
      </p:sp>
      <p:sp>
        <p:nvSpPr>
          <p:cNvPr id="251" name="Google Shape;251;p46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</a:t>
            </a:r>
            <a:r>
              <a:rPr lang="pt-BR"/>
              <a:t>m conceito que está ligado ao conceito</a:t>
            </a:r>
            <a:br>
              <a:rPr lang="pt-BR"/>
            </a:br>
            <a:r>
              <a:rPr lang="pt-BR"/>
              <a:t>de expressão matemática, onde o conjunto de variáveis numéricas</a:t>
            </a:r>
            <a:br>
              <a:rPr lang="pt-BR"/>
            </a:br>
            <a:r>
              <a:rPr lang="pt-BR"/>
              <a:t>relacionam-se por meio de operadores</a:t>
            </a:r>
            <a:br>
              <a:rPr lang="pt-BR"/>
            </a:br>
            <a:r>
              <a:rPr lang="pt-BR"/>
              <a:t>aritméticos, compondo uma fórmula que,</a:t>
            </a:r>
            <a:br>
              <a:rPr lang="pt-BR"/>
            </a:br>
            <a:r>
              <a:rPr lang="pt-BR"/>
              <a:t>uma vez aliada, resulta num valor.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4.40.47.png" id="381" name="Google Shape;381;p64"/>
          <p:cNvPicPr preferRelativeResize="0"/>
          <p:nvPr/>
        </p:nvPicPr>
        <p:blipFill rotWithShape="1">
          <a:blip r:embed="rId3">
            <a:alphaModFix/>
          </a:blip>
          <a:srcRect b="-16322" l="-474" r="-464" t="-11898"/>
          <a:stretch/>
        </p:blipFill>
        <p:spPr>
          <a:xfrm>
            <a:off x="673800" y="539250"/>
            <a:ext cx="7796398" cy="40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4.43.21.png" id="386" name="Google Shape;3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75" y="564925"/>
            <a:ext cx="4309250" cy="40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us-spiske-109588.jpg" id="391" name="Google Shape;391;p66"/>
          <p:cNvPicPr preferRelativeResize="0"/>
          <p:nvPr/>
        </p:nvPicPr>
        <p:blipFill rotWithShape="1">
          <a:blip r:embed="rId3">
            <a:alphaModFix/>
          </a:blip>
          <a:srcRect b="31873" l="0" r="0" t="31873"/>
          <a:stretch/>
        </p:blipFill>
        <p:spPr>
          <a:xfrm>
            <a:off x="0" y="0"/>
            <a:ext cx="9144003" cy="22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PsudoCódigo</a:t>
            </a:r>
            <a:br>
              <a:rPr lang="pt-BR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</a:br>
            <a:r>
              <a:rPr lang="pt-BR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Portugol</a:t>
            </a:r>
            <a:endParaRPr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3529200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C4587"/>
                </a:solidFill>
                <a:latin typeface="Anton"/>
                <a:ea typeface="Anton"/>
                <a:cs typeface="Anton"/>
                <a:sym typeface="Anton"/>
              </a:rPr>
              <a:t>Vantagens</a:t>
            </a:r>
            <a:endParaRPr b="1" sz="3000">
              <a:solidFill>
                <a:srgbClr val="1C4587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>
                <a:latin typeface="Comfortaa"/>
                <a:ea typeface="Comfortaa"/>
                <a:cs typeface="Comfortaa"/>
                <a:sym typeface="Comfortaa"/>
              </a:rPr>
              <a:t>Passagem para uma linguagem de programação mais fácil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6"/>
          <p:cNvSpPr txBox="1"/>
          <p:nvPr>
            <p:ph idx="2" type="body"/>
          </p:nvPr>
        </p:nvSpPr>
        <p:spPr>
          <a:xfrm>
            <a:off x="6220075" y="2540500"/>
            <a:ext cx="2616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990000"/>
                </a:solidFill>
                <a:latin typeface="Anton"/>
                <a:ea typeface="Anton"/>
                <a:cs typeface="Anton"/>
                <a:sym typeface="Anton"/>
              </a:rPr>
              <a:t>Desvantagens</a:t>
            </a:r>
            <a:endParaRPr sz="3000">
              <a:solidFill>
                <a:srgbClr val="99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000">
                <a:latin typeface="Comfortaa"/>
                <a:ea typeface="Comfortaa"/>
                <a:cs typeface="Comfortaa"/>
                <a:sym typeface="Comfortaa"/>
              </a:rPr>
              <a:t>Aprender as regras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4.54.12.png" id="399" name="Google Shape;399;p67"/>
          <p:cNvPicPr preferRelativeResize="0"/>
          <p:nvPr/>
        </p:nvPicPr>
        <p:blipFill rotWithShape="1">
          <a:blip r:embed="rId3">
            <a:alphaModFix/>
          </a:blip>
          <a:srcRect b="-24738" l="-1143" r="-3722" t="-24738"/>
          <a:stretch/>
        </p:blipFill>
        <p:spPr>
          <a:xfrm>
            <a:off x="2417375" y="564925"/>
            <a:ext cx="4309251" cy="401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vector graphic: Hook, Ok, Check, Symbol, Yes - Free Image on ..." id="400" name="Google Shape;4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475" y="2361250"/>
            <a:ext cx="2112574" cy="201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ing.jpg" id="405" name="Google Shape;405;p68"/>
          <p:cNvPicPr preferRelativeResize="0"/>
          <p:nvPr/>
        </p:nvPicPr>
        <p:blipFill rotWithShape="1">
          <a:blip r:embed="rId3">
            <a:alphaModFix amt="30000"/>
          </a:blip>
          <a:srcRect b="7806" l="0" r="0" t="7798"/>
          <a:stretch/>
        </p:blipFill>
        <p:spPr>
          <a:xfrm>
            <a:off x="75" y="0"/>
            <a:ext cx="914399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8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8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um Algoritmo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/>
          <p:nvPr>
            <p:ph type="ctrTitle"/>
          </p:nvPr>
        </p:nvSpPr>
        <p:spPr>
          <a:xfrm>
            <a:off x="1866900" y="1218125"/>
            <a:ext cx="5362500" cy="32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algoritmo</a:t>
            </a:r>
            <a:r>
              <a:rPr b="0"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nome_do_algoritmo</a:t>
            </a:r>
            <a:endParaRPr b="0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declaração de variáveis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16129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início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16129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corpo do algoritmo</a:t>
            </a:r>
            <a:endParaRPr b="0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16129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fim_algoritmo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Instruções</a:t>
            </a:r>
            <a:endParaRPr/>
          </a:p>
        </p:txBody>
      </p:sp>
      <p:sp>
        <p:nvSpPr>
          <p:cNvPr id="418" name="Google Shape;418;p70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pt-BR"/>
            </a:br>
            <a:r>
              <a:rPr lang="pt-BR"/>
              <a:t>São os comandos de funcionamento da máquina e determinam a maneira como devem ser tratados os dados.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/>
          <p:nvPr>
            <p:ph type="title"/>
          </p:nvPr>
        </p:nvSpPr>
        <p:spPr>
          <a:xfrm>
            <a:off x="832600" y="844000"/>
            <a:ext cx="58104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</a:t>
            </a:r>
            <a:endParaRPr/>
          </a:p>
        </p:txBody>
      </p:sp>
      <p:sp>
        <p:nvSpPr>
          <p:cNvPr id="424" name="Google Shape;424;p71"/>
          <p:cNvSpPr txBox="1"/>
          <p:nvPr>
            <p:ph idx="1" type="body"/>
          </p:nvPr>
        </p:nvSpPr>
        <p:spPr>
          <a:xfrm>
            <a:off x="832600" y="2623081"/>
            <a:ext cx="58104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Correspondem a porção das informações a serem processadas pelas instruções.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photo of woman holding mug against heart made of coffee beans" id="429" name="Google Shape;429;p72"/>
          <p:cNvPicPr preferRelativeResize="0"/>
          <p:nvPr/>
        </p:nvPicPr>
        <p:blipFill rotWithShape="1">
          <a:blip r:embed="rId3">
            <a:alphaModFix amt="50000"/>
          </a:blip>
          <a:srcRect b="7769" l="0" r="0" t="7778"/>
          <a:stretch/>
        </p:blipFill>
        <p:spPr>
          <a:xfrm>
            <a:off x="0" y="0"/>
            <a:ext cx="914400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de </a:t>
            </a:r>
            <a:r>
              <a:rPr lang="pt-BR"/>
              <a:t>variáveis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3"/>
          <p:cNvPicPr preferRelativeResize="0"/>
          <p:nvPr/>
        </p:nvPicPr>
        <p:blipFill rotWithShape="1">
          <a:blip r:embed="rId3">
            <a:alphaModFix/>
          </a:blip>
          <a:srcRect b="0" l="12365" r="12372" t="0"/>
          <a:stretch/>
        </p:blipFill>
        <p:spPr>
          <a:xfrm>
            <a:off x="4308425" y="308000"/>
            <a:ext cx="4527600" cy="4511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73"/>
          <p:cNvSpPr/>
          <p:nvPr/>
        </p:nvSpPr>
        <p:spPr>
          <a:xfrm>
            <a:off x="442100" y="905750"/>
            <a:ext cx="3204300" cy="744000"/>
          </a:xfrm>
          <a:prstGeom prst="wedgeEllipseCallout">
            <a:avLst>
              <a:gd fmla="val 84270" name="adj1"/>
              <a:gd fmla="val 64499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Vamos somar dois números?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aptura de Tela 2017-08-14 às 15.44.05.png" id="437" name="Google Shape;43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52650"/>
            <a:ext cx="4970975" cy="12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3"/>
          <p:cNvSpPr/>
          <p:nvPr/>
        </p:nvSpPr>
        <p:spPr>
          <a:xfrm>
            <a:off x="245300" y="1447950"/>
            <a:ext cx="3204300" cy="744000"/>
          </a:xfrm>
          <a:prstGeom prst="wedgeEllipseCallout">
            <a:avLst>
              <a:gd fmla="val 88829" name="adj1"/>
              <a:gd fmla="val -5578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O Primeiro é 5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9" name="Google Shape;439;p73"/>
          <p:cNvSpPr/>
          <p:nvPr/>
        </p:nvSpPr>
        <p:spPr>
          <a:xfrm>
            <a:off x="5863200" y="430400"/>
            <a:ext cx="1543200" cy="1153200"/>
          </a:xfrm>
          <a:prstGeom prst="cloudCallout">
            <a:avLst>
              <a:gd fmla="val 68800" name="adj1"/>
              <a:gd fmla="val -431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primeiro = 5</a:t>
            </a:r>
            <a:endParaRPr sz="1000"/>
          </a:p>
        </p:txBody>
      </p:sp>
      <p:sp>
        <p:nvSpPr>
          <p:cNvPr id="440" name="Google Shape;440;p73"/>
          <p:cNvSpPr/>
          <p:nvPr/>
        </p:nvSpPr>
        <p:spPr>
          <a:xfrm>
            <a:off x="178400" y="1720850"/>
            <a:ext cx="3204300" cy="744000"/>
          </a:xfrm>
          <a:prstGeom prst="wedgeEllipseCallout">
            <a:avLst>
              <a:gd fmla="val 89903" name="adj1"/>
              <a:gd fmla="val -44442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O Segundo é 3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1" name="Google Shape;441;p73"/>
          <p:cNvSpPr/>
          <p:nvPr/>
        </p:nvSpPr>
        <p:spPr>
          <a:xfrm>
            <a:off x="178400" y="2464850"/>
            <a:ext cx="3204300" cy="744000"/>
          </a:xfrm>
          <a:prstGeom prst="wedgeEllipseCallout">
            <a:avLst>
              <a:gd fmla="val 90157" name="adj1"/>
              <a:gd fmla="val -142258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Qual o Resultado?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2" name="Google Shape;442;p73"/>
          <p:cNvSpPr/>
          <p:nvPr/>
        </p:nvSpPr>
        <p:spPr>
          <a:xfrm>
            <a:off x="5481525" y="2647400"/>
            <a:ext cx="1440000" cy="843900"/>
          </a:xfrm>
          <a:prstGeom prst="wedgeEllipseCallout">
            <a:avLst>
              <a:gd fmla="val 90157" name="adj1"/>
              <a:gd fmla="val -1422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8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5835750" y="430400"/>
            <a:ext cx="1598100" cy="1153200"/>
          </a:xfrm>
          <a:prstGeom prst="cloudCallout">
            <a:avLst>
              <a:gd fmla="val 65950" name="adj1"/>
              <a:gd fmla="val -49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</a:t>
            </a:r>
            <a:r>
              <a:rPr lang="pt-BR" sz="1000"/>
              <a:t>rimeiro = 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Segundo =3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256" name="Google Shape;256;p47"/>
          <p:cNvPicPr preferRelativeResize="0"/>
          <p:nvPr/>
        </p:nvPicPr>
        <p:blipFill rotWithShape="1">
          <a:blip r:embed="rId3">
            <a:alphaModFix/>
          </a:blip>
          <a:srcRect b="0" l="14792" r="14799" t="0"/>
          <a:stretch/>
        </p:blipFill>
        <p:spPr>
          <a:xfrm>
            <a:off x="2705775" y="-9"/>
            <a:ext cx="64382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Expressões Aritméticas</a:t>
            </a:r>
            <a:endParaRPr/>
          </a:p>
        </p:txBody>
      </p:sp>
      <p:sp>
        <p:nvSpPr>
          <p:cNvPr id="258" name="Google Shape;258;p47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Expressões aritméticas são aquelas cujo resultado da avaliação é do tipo numérico, seja ele inteiro ou real. </a:t>
            </a:r>
            <a:br>
              <a:rPr lang="pt-BR"/>
            </a:br>
            <a:br>
              <a:rPr lang="pt-BR"/>
            </a:br>
            <a:r>
              <a:rPr lang="pt-BR"/>
              <a:t>Somente o uso de operadores aritméticos e variáveis numéricas é permitido em expressões deste tipo. 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photo of woman holding mug against heart made of coffee beans" id="448" name="Google Shape;448;p74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4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Uma variável é a abstração de uma célula da memória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photo of woman holding mug against heart made of coffee beans" id="454" name="Google Shape;454;p75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5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Há possibilidade de serem alteradas em algum instante no decorrer do tempo</a:t>
            </a:r>
            <a:endParaRPr/>
          </a:p>
        </p:txBody>
      </p:sp>
      <p:pic>
        <p:nvPicPr>
          <p:cNvPr descr="Closeup photo of woman holding mug against heart made of coffee beans" id="456" name="Google Shape;456;p75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photo of woman holding mug against heart made of coffee beans" id="461" name="Google Shape;461;p76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6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No ambiente computacional, as informações variáveis são guardadas em dispositivos eletrônicos analogamente chamados de “memória”.</a:t>
            </a:r>
            <a:br>
              <a:rPr b="0" lang="pt-BR" sz="3000"/>
            </a:br>
            <a:r>
              <a:rPr b="0" lang="pt-BR" sz="3000"/>
              <a:t> </a:t>
            </a:r>
            <a:endParaRPr sz="3000"/>
          </a:p>
        </p:txBody>
      </p:sp>
      <p:pic>
        <p:nvPicPr>
          <p:cNvPr descr="Closeup photo of woman holding mug against heart made of coffee beans" id="463" name="Google Shape;463;p76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photo of woman holding mug against heart made of coffee beans" id="468" name="Google Shape;468;p77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7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Podemos imaginar essa memória como sendo um armário repleto de gavetas, no qual as gavetas seriam locais físicos responsáveis por armazenar objetos.</a:t>
            </a:r>
            <a:br>
              <a:rPr b="0" lang="pt-BR" sz="3000"/>
            </a:br>
            <a:endParaRPr sz="3000"/>
          </a:p>
        </p:txBody>
      </p:sp>
      <p:pic>
        <p:nvPicPr>
          <p:cNvPr descr="Closeup photo of woman holding mug against heart made of coffee beans" id="470" name="Google Shape;470;p77"/>
          <p:cNvPicPr preferRelativeResize="0"/>
          <p:nvPr/>
        </p:nvPicPr>
        <p:blipFill rotWithShape="1">
          <a:blip r:embed="rId3">
            <a:alphaModFix amt="90000"/>
          </a:blip>
          <a:srcRect b="28863" l="0" r="0" t="28863"/>
          <a:stretch/>
        </p:blipFill>
        <p:spPr>
          <a:xfrm>
            <a:off x="0" y="0"/>
            <a:ext cx="9143993" cy="25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llustration: Big Data, Data, Analysis - Free Image on ..." id="475" name="Google Shape;475;p78"/>
          <p:cNvPicPr preferRelativeResize="0"/>
          <p:nvPr/>
        </p:nvPicPr>
        <p:blipFill rotWithShape="1">
          <a:blip r:embed="rId3">
            <a:alphaModFix amt="50000"/>
          </a:blip>
          <a:srcRect b="12495" l="0" r="0" t="12502"/>
          <a:stretch/>
        </p:blipFill>
        <p:spPr>
          <a:xfrm>
            <a:off x="0" y="0"/>
            <a:ext cx="914400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dados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llustration: Big Data, Data, Analysis - Free Image on ..." id="481" name="Google Shape;481;p79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400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9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INTEIRO</a:t>
            </a:r>
            <a:endParaRPr/>
          </a:p>
        </p:txBody>
      </p:sp>
      <p:sp>
        <p:nvSpPr>
          <p:cNvPr id="484" name="Google Shape;484;p79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toda informação numérica que pertença ao conjunto dos números inteiros relativos (negativos, nulos, positivos).</a:t>
            </a:r>
            <a:endParaRPr/>
          </a:p>
          <a:p>
            <a:pPr indent="16129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Exemplo: quantidade de alunos de uma sala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llustration: Big Data, Data, Analysis - Free Image on ..." id="489" name="Google Shape;489;p80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0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0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</a:t>
            </a:r>
            <a:endParaRPr/>
          </a:p>
        </p:txBody>
      </p:sp>
      <p:sp>
        <p:nvSpPr>
          <p:cNvPr id="492" name="Google Shape;492;p80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r>
              <a:rPr lang="pt-BR"/>
              <a:t>oda a informação numérica que pertença ao conjunto dos números reais (negativos, positivos, nulos).</a:t>
            </a:r>
            <a:br>
              <a:rPr lang="pt-BR"/>
            </a:br>
            <a:r>
              <a:rPr lang="pt-BR"/>
              <a:t>	Exemplo: preço de um produto.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</a:t>
            </a:r>
            <a:endParaRPr/>
          </a:p>
        </p:txBody>
      </p:sp>
      <p:sp>
        <p:nvSpPr>
          <p:cNvPr id="498" name="Google Shape;498;p81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r>
              <a:rPr lang="pt-BR"/>
              <a:t>oda a informação composta por um caractere alfanumérico (0..9, A..Z, a..z) e/ou um caracter especial (#, /, $, %, *, ?, ~, &gt;, !, @, &amp;, ;, [, (, +, ...)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1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1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ree illustration: Big Data, Data, Analysis - Free Image on ..." id="501" name="Google Shape;501;p81"/>
          <p:cNvPicPr preferRelativeResize="0"/>
          <p:nvPr/>
        </p:nvPicPr>
        <p:blipFill rotWithShape="1">
          <a:blip r:embed="rId3">
            <a:alphaModFix/>
          </a:blip>
          <a:srcRect b="0" l="9303" r="9303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llustration: Big Data, Data, Analysis - Free Image on ..." id="506" name="Google Shape;506;p82"/>
          <p:cNvPicPr preferRelativeResize="0"/>
          <p:nvPr/>
        </p:nvPicPr>
        <p:blipFill rotWithShape="1">
          <a:blip r:embed="rId3">
            <a:alphaModFix/>
          </a:blip>
          <a:srcRect b="0" l="3060" r="3060" t="0"/>
          <a:stretch/>
        </p:blipFill>
        <p:spPr>
          <a:xfrm>
            <a:off x="2705775" y="-9"/>
            <a:ext cx="64382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2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Lógico</a:t>
            </a:r>
            <a:endParaRPr/>
          </a:p>
        </p:txBody>
      </p:sp>
      <p:sp>
        <p:nvSpPr>
          <p:cNvPr id="508" name="Google Shape;508;p82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r>
              <a:rPr lang="pt-BR"/>
              <a:t>oda a informação que pode assumir apenas duas situações (biestável, ou seja, dois estados). Exemplo: verdadeiro ou falso, aberto ou fechado, sim ou não.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sobre </a:t>
            </a:r>
            <a:r>
              <a:rPr lang="pt-BR"/>
              <a:t>variáveis</a:t>
            </a:r>
            <a:endParaRPr/>
          </a:p>
        </p:txBody>
      </p:sp>
      <p:sp>
        <p:nvSpPr>
          <p:cNvPr id="514" name="Google Shape;514;p83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1. O nome de uma variável é único em um algoritmo</a:t>
            </a:r>
            <a:br>
              <a:rPr lang="pt-BR"/>
            </a:br>
            <a:r>
              <a:rPr lang="pt-BR"/>
              <a:t>2. O conteúdo de uma variável deverá ser um dado do tipo usado na sua criação</a:t>
            </a:r>
            <a:br>
              <a:rPr lang="pt-BR"/>
            </a:br>
            <a:r>
              <a:rPr lang="pt-BR"/>
              <a:t>3. O conteúdo de uma variável é substituído por outro conteúdo que lhe venha a ser atribuído</a:t>
            </a:r>
            <a:br>
              <a:rPr lang="pt-BR"/>
            </a:br>
            <a:r>
              <a:rPr lang="pt-BR"/>
              <a:t>4. O uso do nome de uma variável em uma expressão significa o uso do seu conteúdo (naquele instante) dentro da expressão.</a:t>
            </a:r>
            <a:br>
              <a:rPr lang="pt-BR"/>
            </a:br>
            <a:r>
              <a:rPr lang="pt-BR"/>
              <a:t>5. O uso de um conteúdo de variável em uma expressão não modifica o seu valor.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263" name="Google Shape;263;p48"/>
          <p:cNvPicPr preferRelativeResize="0"/>
          <p:nvPr/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ção gratis: Fundo Abstrato, Resumo - Imagem gratis no ..." id="264" name="Google Shape;264;p48"/>
          <p:cNvPicPr preferRelativeResize="0"/>
          <p:nvPr/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8"/>
          <p:cNvSpPr txBox="1"/>
          <p:nvPr>
            <p:ph type="ctrTitle"/>
          </p:nvPr>
        </p:nvSpPr>
        <p:spPr>
          <a:xfrm>
            <a:off x="683700" y="61325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Exemplos</a:t>
            </a:r>
            <a:br>
              <a:rPr lang="pt-BR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</a:br>
            <a:endParaRPr sz="96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733025" y="1545725"/>
            <a:ext cx="5438700" cy="1575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MF= (n1+n2)/2</a:t>
            </a:r>
            <a:r>
              <a:rPr lang="pt-BR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;</a:t>
            </a:r>
            <a:br>
              <a:rPr lang="pt-BR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pt-BR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AT =AP1+AP2+AS</a:t>
            </a:r>
            <a:endParaRPr sz="45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49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</a:t>
            </a:r>
            <a:r>
              <a:rPr lang="pt-BR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13" y="3120838"/>
            <a:ext cx="54387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sobre variáveis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Essas regras dependem de cada linguagem: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4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1. Tem que iniciar com uma letra.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2. Não pode conter “espaço”.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3. Não pode ser uma palavra reservada (comando/instrução)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4. Não pode ter caracteres especiais, exceto os caracteres – e _ (hífem e sublinhado)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5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526" name="Google Shape;526;p85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Algoritmo teste</a:t>
            </a:r>
            <a:br>
              <a:rPr lang="pt-BR"/>
            </a:br>
            <a:r>
              <a:rPr lang="pt-BR"/>
              <a:t>Variáveis </a:t>
            </a:r>
            <a:br>
              <a:rPr lang="pt-BR"/>
            </a:br>
            <a:r>
              <a:rPr lang="pt-BR"/>
              <a:t>	inteiro n1, n2, idade;</a:t>
            </a:r>
            <a:br>
              <a:rPr lang="pt-BR"/>
            </a:br>
            <a:r>
              <a:rPr lang="pt-BR"/>
              <a:t>	real salario, resultado, soma; </a:t>
            </a:r>
            <a:br>
              <a:rPr lang="pt-BR"/>
            </a:br>
            <a:r>
              <a:rPr lang="pt-BR"/>
              <a:t>	caracter nome, nome_aluno;</a:t>
            </a:r>
            <a:br>
              <a:rPr lang="pt-BR"/>
            </a:br>
            <a:r>
              <a:rPr lang="pt-BR"/>
              <a:t>	lógico a, b;</a:t>
            </a:r>
            <a:br>
              <a:rPr lang="pt-BR"/>
            </a:br>
            <a:r>
              <a:rPr lang="pt-BR"/>
              <a:t>Início</a:t>
            </a:r>
            <a:br>
              <a:rPr lang="pt-BR"/>
            </a:br>
            <a:r>
              <a:rPr lang="pt-BR"/>
              <a:t>//comandos</a:t>
            </a:r>
            <a:br>
              <a:rPr lang="pt-BR"/>
            </a:br>
            <a:r>
              <a:rPr lang="pt-BR"/>
              <a:t>Fim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put - Free images on Pixabay" id="531" name="Google Shape;531;p86"/>
          <p:cNvPicPr preferRelativeResize="0"/>
          <p:nvPr/>
        </p:nvPicPr>
        <p:blipFill rotWithShape="1">
          <a:blip r:embed="rId3">
            <a:alphaModFix amt="60000"/>
          </a:blip>
          <a:srcRect b="0" l="30792" r="30792" t="0"/>
          <a:stretch/>
        </p:blipFill>
        <p:spPr>
          <a:xfrm>
            <a:off x="0" y="0"/>
            <a:ext cx="3512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6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de entrada de dados 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	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6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comando de entrada de dados será responsável pela leitura e armazenamento desses dados na variável que indicarmos. A sintaxe do comando de entrada de dados em Portugol é exibida abaixo: 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8.51.21.png" id="534" name="Google Shape;53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825" y="2550800"/>
            <a:ext cx="4661177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Tela 2017-08-14 às 18.51.38.png" id="535" name="Google Shape;53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25" y="3646075"/>
            <a:ext cx="4661175" cy="5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put - Free images on Pixabay" id="540" name="Google Shape;540;p87"/>
          <p:cNvPicPr preferRelativeResize="0"/>
          <p:nvPr/>
        </p:nvPicPr>
        <p:blipFill rotWithShape="1">
          <a:blip r:embed="rId3">
            <a:alphaModFix amt="60000"/>
          </a:blip>
          <a:srcRect b="0" l="30792" r="30792" t="0"/>
          <a:stretch/>
        </p:blipFill>
        <p:spPr>
          <a:xfrm>
            <a:off x="0" y="0"/>
            <a:ext cx="3512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7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de saída de dados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	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7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meio da utilização do comando de saída de dados, conseguimos exibir mensagens ou valores para o usuário de nossos programas. É através desse comando que nosso algoritmo consegue se comunicar com o usuário para solicitar a entrada de dados ou para fornecer saídas de dados.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8.53.22.png" id="543" name="Google Shape;54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01" y="2817923"/>
            <a:ext cx="5257077" cy="19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put - Free images on Pixabay" id="548" name="Google Shape;548;p88"/>
          <p:cNvPicPr preferRelativeResize="0"/>
          <p:nvPr/>
        </p:nvPicPr>
        <p:blipFill rotWithShape="1">
          <a:blip r:embed="rId3">
            <a:alphaModFix amt="60000"/>
          </a:blip>
          <a:srcRect b="0" l="30792" r="30792" t="0"/>
          <a:stretch/>
        </p:blipFill>
        <p:spPr>
          <a:xfrm>
            <a:off x="0" y="0"/>
            <a:ext cx="3512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8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de atribuição</a:t>
            </a:r>
            <a:endParaRPr/>
          </a:p>
          <a:p>
            <a:pPr indent="1816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8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construção de algoritmos, depois que declaramos nossas variáveis e constantes, geralmente precisamos indicar que elas armazenarão um determinado valor durante a execução do programa. Para isso, utilizamos o comando de atribuição que, em Portugol, é representado por uma seta (←), conforme sintaxe abaixo: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</a:t>
            </a:r>
            <a:endParaRPr/>
          </a:p>
          <a:p>
            <a:pPr indent="1816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8.54.34.png" id="551" name="Google Shape;55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475" y="3147856"/>
            <a:ext cx="4239050" cy="15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9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557" name="Google Shape;557;p89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8.55.11.png" id="558" name="Google Shape;5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925" y="1120675"/>
            <a:ext cx="4908077" cy="29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6.38.05.png" id="272" name="Google Shape;272;p49"/>
          <p:cNvPicPr preferRelativeResize="0"/>
          <p:nvPr/>
        </p:nvPicPr>
        <p:blipFill rotWithShape="1">
          <a:blip r:embed="rId3">
            <a:alphaModFix/>
          </a:blip>
          <a:srcRect b="-31928" l="-1376" r="-1376" t="-20185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9"/>
          <p:cNvSpPr txBox="1"/>
          <p:nvPr>
            <p:ph type="title"/>
          </p:nvPr>
        </p:nvSpPr>
        <p:spPr>
          <a:xfrm>
            <a:off x="4617325" y="1605575"/>
            <a:ext cx="42831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latin typeface="Anton"/>
                <a:ea typeface="Anton"/>
                <a:cs typeface="Anton"/>
                <a:sym typeface="Anton"/>
              </a:rPr>
              <a:t>Operadores</a:t>
            </a:r>
            <a:endParaRPr sz="6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latin typeface="Anton"/>
                <a:ea typeface="Anton"/>
                <a:cs typeface="Anton"/>
                <a:sym typeface="Anton"/>
              </a:rPr>
              <a:t>Aritiméticos</a:t>
            </a:r>
            <a:endParaRPr sz="6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8-14 às 16.38.05.png" id="278" name="Google Shape;278;p50"/>
          <p:cNvPicPr preferRelativeResize="0"/>
          <p:nvPr/>
        </p:nvPicPr>
        <p:blipFill rotWithShape="1">
          <a:blip r:embed="rId3">
            <a:alphaModFix/>
          </a:blip>
          <a:srcRect b="-31928" l="-1376" r="-1376" t="-20185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 txBox="1"/>
          <p:nvPr>
            <p:ph type="title"/>
          </p:nvPr>
        </p:nvSpPr>
        <p:spPr>
          <a:xfrm>
            <a:off x="4669450" y="963000"/>
            <a:ext cx="4214700" cy="32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Exemplos ( x = 10  y= 8)</a:t>
            </a:r>
            <a:endParaRPr sz="24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x * 4 / (3+2) + (25 div 5) – y/2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10* 4 / (3+2)+ (25 div 5) - 8/2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10*4 / 5+5  - 8/2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 = 40 /5 +5 - 8/2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8 +5 - 4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S=9</a:t>
            </a:r>
            <a:b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x mod 3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10 mod 3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 = y div 4</a:t>
            </a:r>
            <a:b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 sz="1800">
                <a:latin typeface="Source Sans Pro"/>
                <a:ea typeface="Source Sans Pro"/>
                <a:cs typeface="Source Sans Pro"/>
                <a:sym typeface="Source Sans Pro"/>
              </a:rPr>
              <a:t>S= 3 + x * y – 2 / (x – y)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284" name="Google Shape;284;p51"/>
          <p:cNvPicPr preferRelativeResize="0"/>
          <p:nvPr/>
        </p:nvPicPr>
        <p:blipFill rotWithShape="1">
          <a:blip r:embed="rId3">
            <a:alphaModFix/>
          </a:blip>
          <a:srcRect b="0" l="28837" r="28841" t="0"/>
          <a:stretch/>
        </p:blipFill>
        <p:spPr>
          <a:xfrm>
            <a:off x="5442850" y="308100"/>
            <a:ext cx="3402000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1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Expressões Lógicas</a:t>
            </a:r>
            <a:endParaRPr/>
          </a:p>
        </p:txBody>
      </p:sp>
      <p:sp>
        <p:nvSpPr>
          <p:cNvPr id="286" name="Google Shape;286;p51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Expressões lógicas são aquelas cujo resultado da avaliação é um valor lógico (.V. ou .F.).</a:t>
            </a:r>
            <a:br>
              <a:rPr lang="pt-BR"/>
            </a:br>
            <a:br>
              <a:rPr lang="pt-BR"/>
            </a:br>
            <a:r>
              <a:rPr lang="pt-BR"/>
              <a:t>Nas expressões lógicas onde aparecem apenas os operadores lógicos, somente variáveis do tipo lógico podem ser usadas.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Expressões Lógicas</a:t>
            </a:r>
            <a:endParaRPr/>
          </a:p>
        </p:txBody>
      </p:sp>
      <p:sp>
        <p:nvSpPr>
          <p:cNvPr id="292" name="Google Shape;292;p52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 Não chover, ficarei em casa</a:t>
            </a:r>
            <a:br>
              <a:rPr lang="pt-BR"/>
            </a:br>
            <a:br>
              <a:rPr lang="pt-BR"/>
            </a:br>
            <a:r>
              <a:rPr lang="pt-BR"/>
              <a:t>Se chover e relampejar , eu ficarei em casa.</a:t>
            </a:r>
            <a:br>
              <a:rPr lang="pt-BR"/>
            </a:br>
            <a:br>
              <a:rPr lang="pt-BR"/>
            </a:br>
            <a:r>
              <a:rPr lang="pt-BR"/>
              <a:t>Se chover  ou relampejar,  eu ficarei em casa</a:t>
            </a:r>
            <a:br>
              <a:rPr lang="pt-BR"/>
            </a:br>
            <a:endParaRPr/>
          </a:p>
        </p:txBody>
      </p:sp>
      <p:sp>
        <p:nvSpPr>
          <p:cNvPr id="293" name="Google Shape;293;p52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2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lustração gratis: Fundo Abstrato, Resumo - Imagem gratis no ..." id="295" name="Google Shape;295;p52"/>
          <p:cNvPicPr preferRelativeResize="0"/>
          <p:nvPr/>
        </p:nvPicPr>
        <p:blipFill rotWithShape="1">
          <a:blip r:embed="rId3">
            <a:alphaModFix/>
          </a:blip>
          <a:srcRect b="0" l="19478" r="19478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ção gratis: Fundo Abstrato, Resumo - Imagem gratis no ..." id="300" name="Google Shape;300;p53"/>
          <p:cNvPicPr preferRelativeResize="0"/>
          <p:nvPr/>
        </p:nvPicPr>
        <p:blipFill rotWithShape="1">
          <a:blip r:embed="rId3">
            <a:alphaModFix/>
          </a:blip>
          <a:srcRect b="0" l="28837" r="28841" t="0"/>
          <a:stretch/>
        </p:blipFill>
        <p:spPr>
          <a:xfrm>
            <a:off x="5442850" y="308100"/>
            <a:ext cx="3402000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3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7-08-14 às 16.49.12.png" id="303" name="Google Shape;3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75" y="2400500"/>
            <a:ext cx="47053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